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98" r:id="rId3"/>
    <p:sldId id="276" r:id="rId4"/>
    <p:sldId id="264" r:id="rId5"/>
    <p:sldId id="269" r:id="rId6"/>
    <p:sldId id="270" r:id="rId7"/>
    <p:sldId id="277" r:id="rId8"/>
    <p:sldId id="278" r:id="rId9"/>
    <p:sldId id="285" r:id="rId10"/>
    <p:sldId id="279" r:id="rId11"/>
    <p:sldId id="280" r:id="rId12"/>
    <p:sldId id="281" r:id="rId13"/>
    <p:sldId id="282" r:id="rId14"/>
    <p:sldId id="272" r:id="rId15"/>
    <p:sldId id="273" r:id="rId16"/>
    <p:sldId id="289" r:id="rId17"/>
    <p:sldId id="300" r:id="rId18"/>
    <p:sldId id="299" r:id="rId19"/>
    <p:sldId id="286" r:id="rId20"/>
    <p:sldId id="288" r:id="rId21"/>
    <p:sldId id="294" r:id="rId22"/>
    <p:sldId id="295" r:id="rId23"/>
    <p:sldId id="266" r:id="rId24"/>
    <p:sldId id="267" r:id="rId25"/>
    <p:sldId id="268" r:id="rId26"/>
    <p:sldId id="296" r:id="rId27"/>
    <p:sldId id="274" r:id="rId2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EF5B1-3891-4AED-8888-8557856A2B8A}" type="datetimeFigureOut">
              <a:rPr lang="hr-HR" smtClean="0"/>
              <a:pPr/>
              <a:t>12.6.2017.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D87C5-CE5A-44A0-AF5D-B22133D31D5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86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D87C5-CE5A-44A0-AF5D-B22133D31D58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394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12.6.2017.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12.6.2017.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12.6.2017.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12.6.2017.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12.6.2017.</a:t>
            </a:fld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12.6.2017.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12.6.2017.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12.6.2017.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12.6.2017.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12.6.2017.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12.6.2017.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8D462F7-8E53-43A0-A36B-A0F62B7295D5}" type="datetimeFigureOut">
              <a:rPr lang="hr-HR" smtClean="0"/>
              <a:pPr/>
              <a:t>12.6.2017.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pravilnik_o_elementima_i_kriterijima_final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pravilnik_o_elementima_i_kriterijima_final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UPIS U SREDNJU ŠKOLU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6774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DODATNI ELEMENTI VREDNOVANJA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Dodatni element čine </a:t>
            </a:r>
            <a:r>
              <a:rPr lang="hr-HR" b="1" dirty="0" smtClean="0"/>
              <a:t>sposobnosti</a:t>
            </a:r>
            <a:r>
              <a:rPr lang="hr-HR" dirty="0"/>
              <a:t>,</a:t>
            </a:r>
            <a:r>
              <a:rPr lang="hr-HR" dirty="0" smtClean="0"/>
              <a:t> </a:t>
            </a:r>
            <a:r>
              <a:rPr lang="hr-HR" b="1" dirty="0" smtClean="0"/>
              <a:t>darovitosti</a:t>
            </a:r>
            <a:r>
              <a:rPr lang="hr-HR" dirty="0" smtClean="0"/>
              <a:t> i </a:t>
            </a:r>
            <a:r>
              <a:rPr lang="hr-HR" b="1" dirty="0" smtClean="0"/>
              <a:t>znanja</a:t>
            </a:r>
            <a:r>
              <a:rPr lang="hr-HR" dirty="0" smtClean="0"/>
              <a:t> učenika!</a:t>
            </a:r>
          </a:p>
          <a:p>
            <a:r>
              <a:rPr lang="hr-HR" dirty="0" smtClean="0"/>
              <a:t>Dokazuju se i vrednuju na osnovi:</a:t>
            </a:r>
          </a:p>
          <a:p>
            <a:pPr lvl="1"/>
            <a:r>
              <a:rPr lang="hr-HR" dirty="0" smtClean="0"/>
              <a:t>provjere posebnih znanja, vještina, sposobnosti i darovitosti</a:t>
            </a:r>
          </a:p>
          <a:p>
            <a:pPr lvl="1"/>
            <a:r>
              <a:rPr lang="hr-HR" dirty="0" smtClean="0"/>
              <a:t>postignutih rezultata na natjecanjima u znanju</a:t>
            </a:r>
          </a:p>
          <a:p>
            <a:pPr lvl="1"/>
            <a:r>
              <a:rPr lang="hr-HR" dirty="0" smtClean="0"/>
              <a:t>postignutih rezultata na natjecanjima školskih sportskih društava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NATJECANJA IZ ZNANJA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200" dirty="0"/>
              <a:t>Bodovi se ostvaruju u natjecanjima iz znanja iz:</a:t>
            </a:r>
          </a:p>
          <a:p>
            <a:pPr lvl="1"/>
            <a:r>
              <a:rPr lang="hr-HR" dirty="0"/>
              <a:t>HJ, M, EJ</a:t>
            </a:r>
          </a:p>
          <a:p>
            <a:pPr lvl="1"/>
            <a:r>
              <a:rPr lang="hr-HR" dirty="0"/>
              <a:t>Dvaju nastavnih predmeta posebno značajnih za upis (</a:t>
            </a:r>
            <a:r>
              <a:rPr lang="hr-HR" dirty="0">
                <a:hlinkClick r:id="rId2" action="ppaction://hlinkfile"/>
              </a:rPr>
              <a:t>“Popis predmeta posebno važnih za upis”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Jednog predmeta koji samostalno određuje SŠ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DRŽAVNA/MEĐUNARODNA NATJECANJA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 fontScale="55000" lnSpcReduction="20000"/>
          </a:bodyPr>
          <a:lstStyle/>
          <a:p>
            <a:r>
              <a:rPr lang="hr-HR" sz="2800" b="1" dirty="0"/>
              <a:t>IZRAVAN UPIS</a:t>
            </a:r>
          </a:p>
          <a:p>
            <a:pPr lvl="1"/>
            <a:r>
              <a:rPr lang="hr-HR" sz="2800" b="1" dirty="0"/>
              <a:t>Prvo, drugo ili treće </a:t>
            </a:r>
            <a:r>
              <a:rPr lang="hr-HR" sz="2800" dirty="0"/>
              <a:t>osvojeno mjesto kao pojedinac u 5.,6.,7. ili 8. razredu</a:t>
            </a:r>
            <a:br>
              <a:rPr lang="hr-HR" sz="2800" dirty="0"/>
            </a:br>
            <a:endParaRPr lang="hr-HR" sz="2800" dirty="0"/>
          </a:p>
          <a:p>
            <a:r>
              <a:rPr lang="hr-HR" sz="2800" b="1" dirty="0"/>
              <a:t>4 BODA</a:t>
            </a:r>
          </a:p>
          <a:p>
            <a:pPr lvl="1"/>
            <a:r>
              <a:rPr lang="hr-HR" sz="2800" b="1" dirty="0"/>
              <a:t>Prvo</a:t>
            </a:r>
            <a:r>
              <a:rPr lang="hr-HR" sz="2800" dirty="0"/>
              <a:t> osvojeno mjesto kao član skupine u 5.,6.,7. ili 8. razredu</a:t>
            </a:r>
          </a:p>
          <a:p>
            <a:endParaRPr lang="hr-HR" sz="2800" dirty="0"/>
          </a:p>
          <a:p>
            <a:r>
              <a:rPr lang="hr-HR" sz="2800" b="1" dirty="0"/>
              <a:t>3 BODA</a:t>
            </a:r>
          </a:p>
          <a:p>
            <a:pPr lvl="1"/>
            <a:r>
              <a:rPr lang="hr-HR" sz="2800" b="1" dirty="0"/>
              <a:t>Drugo</a:t>
            </a:r>
            <a:r>
              <a:rPr lang="hr-HR" sz="2800" dirty="0"/>
              <a:t> osvojeno mjesto kao član skupine u 5.,6.,7. ili 8. razredu</a:t>
            </a:r>
          </a:p>
          <a:p>
            <a:endParaRPr lang="hr-HR" sz="2800" dirty="0"/>
          </a:p>
          <a:p>
            <a:r>
              <a:rPr lang="hr-HR" sz="2800" b="1" dirty="0"/>
              <a:t>2 BODA</a:t>
            </a:r>
          </a:p>
          <a:p>
            <a:pPr lvl="1"/>
            <a:r>
              <a:rPr lang="hr-HR" sz="2800" b="1" dirty="0"/>
              <a:t>Treće</a:t>
            </a:r>
            <a:r>
              <a:rPr lang="hr-HR" sz="2800" dirty="0"/>
              <a:t> osvojeno mjesto kao član skupine u 5.,6.,7. Ili 8. razredu</a:t>
            </a:r>
          </a:p>
          <a:p>
            <a:endParaRPr lang="hr-HR" sz="2800" dirty="0"/>
          </a:p>
          <a:p>
            <a:r>
              <a:rPr lang="hr-HR" sz="2800" b="1" dirty="0"/>
              <a:t>1 BOD</a:t>
            </a:r>
          </a:p>
          <a:p>
            <a:pPr lvl="1"/>
            <a:r>
              <a:rPr lang="hr-HR" sz="2800" b="1" dirty="0"/>
              <a:t>Sudjelovanje</a:t>
            </a:r>
            <a:r>
              <a:rPr lang="hr-HR" sz="2800" dirty="0"/>
              <a:t> kao pojedinac ili član skupine u 5.,6.,7. ili 8. razredu</a:t>
            </a:r>
          </a:p>
          <a:p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SPORTSKA NATJECANJA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72067" y="2532037"/>
            <a:ext cx="7408333" cy="4137323"/>
          </a:xfrm>
        </p:spPr>
        <p:txBody>
          <a:bodyPr>
            <a:normAutofit/>
          </a:bodyPr>
          <a:lstStyle/>
          <a:p>
            <a:r>
              <a:rPr lang="hr-HR" sz="2200" b="1" dirty="0"/>
              <a:t>Državna natjecanja </a:t>
            </a:r>
            <a:r>
              <a:rPr lang="hr-HR" sz="2200" dirty="0" err="1"/>
              <a:t>šk.sportskih</a:t>
            </a:r>
            <a:r>
              <a:rPr lang="hr-HR" sz="2200" dirty="0"/>
              <a:t> društava koji vodi HŠŠS</a:t>
            </a:r>
          </a:p>
          <a:p>
            <a:r>
              <a:rPr lang="hr-HR" sz="2200" b="1" dirty="0"/>
              <a:t>3 BODA</a:t>
            </a:r>
          </a:p>
          <a:p>
            <a:pPr lvl="1"/>
            <a:r>
              <a:rPr lang="hr-HR" dirty="0"/>
              <a:t>Prvo mjesto kao članovi ekipe</a:t>
            </a:r>
            <a:br>
              <a:rPr lang="hr-HR" dirty="0"/>
            </a:br>
            <a:endParaRPr lang="hr-HR" dirty="0"/>
          </a:p>
          <a:p>
            <a:r>
              <a:rPr lang="hr-HR" sz="2200" b="1" dirty="0"/>
              <a:t>2 BODA</a:t>
            </a:r>
          </a:p>
          <a:p>
            <a:pPr lvl="1"/>
            <a:r>
              <a:rPr lang="hr-HR" dirty="0"/>
              <a:t>Drugo mjesto kao članovi ekipe</a:t>
            </a:r>
            <a:br>
              <a:rPr lang="hr-HR" dirty="0"/>
            </a:br>
            <a:endParaRPr lang="hr-HR" dirty="0"/>
          </a:p>
          <a:p>
            <a:r>
              <a:rPr lang="hr-HR" sz="2200" b="1" dirty="0"/>
              <a:t>1 BOD</a:t>
            </a:r>
          </a:p>
          <a:p>
            <a:pPr lvl="1"/>
            <a:r>
              <a:rPr lang="hr-HR" dirty="0"/>
              <a:t>Treće mjesto kao članovi ekipe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POSEBNI ELEMENTI VREDNOVANJA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72067" y="2532037"/>
            <a:ext cx="7408333" cy="2769171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/>
              <a:t>Njih upisuje OŠ na temelju potvrda nadležnih ustanova! Treba donijeti </a:t>
            </a:r>
            <a:r>
              <a:rPr lang="hr-HR" sz="2800" b="1" dirty="0">
                <a:solidFill>
                  <a:srgbClr val="FF0000"/>
                </a:solidFill>
              </a:rPr>
              <a:t>POTVRDE</a:t>
            </a:r>
            <a:r>
              <a:rPr lang="hr-HR" sz="2800" b="1" dirty="0"/>
              <a:t>!</a:t>
            </a:r>
          </a:p>
          <a:p>
            <a:pPr algn="ctr"/>
            <a:endParaRPr lang="hr-HR" sz="2800" b="1" dirty="0"/>
          </a:p>
          <a:p>
            <a:pPr algn="ctr"/>
            <a:r>
              <a:rPr lang="hr-HR" sz="2800" b="1" dirty="0"/>
              <a:t>Kandidatima se priznaje </a:t>
            </a:r>
            <a:r>
              <a:rPr lang="hr-HR" sz="2800" b="1" dirty="0">
                <a:solidFill>
                  <a:srgbClr val="FF0000"/>
                </a:solidFill>
              </a:rPr>
              <a:t>isključivo jedan </a:t>
            </a:r>
            <a:r>
              <a:rPr lang="hr-HR" sz="2800" b="1" dirty="0"/>
              <a:t>(najpovoljniji)!</a:t>
            </a:r>
          </a:p>
        </p:txBody>
      </p:sp>
    </p:spTree>
    <p:extLst>
      <p:ext uri="{BB962C8B-B14F-4D97-AF65-F5344CB8AC3E}">
        <p14:creationId xmlns:p14="http://schemas.microsoft.com/office/powerpoint/2010/main" val="187698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4464496"/>
          </a:xfrm>
        </p:spPr>
        <p:txBody>
          <a:bodyPr>
            <a:normAutofit/>
          </a:bodyPr>
          <a:lstStyle/>
          <a:p>
            <a:r>
              <a:rPr lang="hr-HR" sz="2200" dirty="0"/>
              <a:t>Dodaje se </a:t>
            </a:r>
            <a:r>
              <a:rPr lang="hr-HR" sz="2200" b="1" dirty="0"/>
              <a:t>1 BOD </a:t>
            </a:r>
            <a:r>
              <a:rPr lang="hr-HR" sz="2200" dirty="0"/>
              <a:t>za one </a:t>
            </a:r>
            <a:r>
              <a:rPr lang="hr-HR" sz="2200" dirty="0" smtClean="0"/>
              <a:t>učenike koji </a:t>
            </a:r>
            <a:r>
              <a:rPr lang="hr-HR" sz="2200" dirty="0"/>
              <a:t>su imali otežane uvjete pri ostvarivanju rezultata prilikom osnovnoškolskog obrazovanja</a:t>
            </a:r>
          </a:p>
          <a:p>
            <a:r>
              <a:rPr lang="hr-HR" sz="2200" dirty="0" smtClean="0"/>
              <a:t>Ako učenik:</a:t>
            </a:r>
            <a:endParaRPr lang="hr-HR" sz="2200" dirty="0"/>
          </a:p>
          <a:p>
            <a:pPr lvl="2"/>
            <a:r>
              <a:rPr lang="hr-HR" sz="2200" dirty="0"/>
              <a:t>Živi uz 1 ili oba rod. s dugotrajnom teškom bolesti</a:t>
            </a:r>
          </a:p>
          <a:p>
            <a:pPr lvl="2"/>
            <a:r>
              <a:rPr lang="hr-HR" sz="2200" dirty="0"/>
              <a:t>Živi uz dugotrajno nezaposlena oba rod.</a:t>
            </a:r>
          </a:p>
          <a:p>
            <a:pPr lvl="2"/>
            <a:r>
              <a:rPr lang="hr-HR" sz="2200" dirty="0"/>
              <a:t>Živi uz samohranog rod. </a:t>
            </a:r>
            <a:r>
              <a:rPr lang="hr-HR" sz="2200" dirty="0" smtClean="0"/>
              <a:t>koji </a:t>
            </a:r>
            <a:r>
              <a:rPr lang="hr-HR" sz="2200" dirty="0"/>
              <a:t>je korisnik socijalne skrbi</a:t>
            </a:r>
          </a:p>
          <a:p>
            <a:pPr lvl="2"/>
            <a:r>
              <a:rPr lang="hr-HR" sz="2200" dirty="0"/>
              <a:t>Ako je kandidatu jedan rod. preminuo</a:t>
            </a:r>
          </a:p>
          <a:p>
            <a:pPr lvl="2"/>
            <a:r>
              <a:rPr lang="hr-HR" sz="2200" dirty="0"/>
              <a:t>Dijete bez rod. Ili bez odgovarajuće </a:t>
            </a:r>
            <a:r>
              <a:rPr lang="hr-HR" sz="2200" dirty="0" err="1"/>
              <a:t>rod.skrbi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85620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sz="2200" dirty="0" smtClean="0"/>
              <a:t>Učenik je </a:t>
            </a:r>
            <a:r>
              <a:rPr lang="hr-HR" sz="2200" dirty="0"/>
              <a:t>dužan priložiti:</a:t>
            </a:r>
          </a:p>
          <a:p>
            <a:pPr lvl="2"/>
            <a:r>
              <a:rPr lang="hr-HR" sz="2200" dirty="0"/>
              <a:t>Liječničku potvrdu o dugotrajnoj teškoj bolesti 1 ili oba rod. </a:t>
            </a:r>
          </a:p>
          <a:p>
            <a:pPr lvl="2"/>
            <a:r>
              <a:rPr lang="hr-HR" sz="2200" dirty="0"/>
              <a:t>Potvrdu o dugotrajnoj nezaposlenosti oba rod. HZZ-a</a:t>
            </a:r>
          </a:p>
          <a:p>
            <a:pPr lvl="2"/>
            <a:r>
              <a:rPr lang="hr-HR" sz="2200" dirty="0"/>
              <a:t>Potvrdu o korištenju socijalne pomoći; rješenje centra za socijalnu skrb ili nadležnoga tijela o pravu samohranog roditelja u statusu socijalne skrbi izdanih od ovlaštenih službi u zdravstvu, socijalnoj skrbi i za zapošljavanje</a:t>
            </a:r>
          </a:p>
          <a:p>
            <a:pPr lvl="2"/>
            <a:r>
              <a:rPr lang="hr-HR" sz="2200" dirty="0"/>
              <a:t>Potvrdu o smrti roditelja (preslika smrtovnice)</a:t>
            </a:r>
          </a:p>
          <a:p>
            <a:pPr lvl="2"/>
            <a:r>
              <a:rPr lang="hr-HR" sz="2200" dirty="0"/>
              <a:t>Potvrdu centra za socijalnu skrb da je kandidat </a:t>
            </a:r>
            <a:r>
              <a:rPr lang="hr-HR" sz="2200" dirty="0" smtClean="0"/>
              <a:t>dijete bez roditelja ili korisnik odgovarajuće socijalne </a:t>
            </a:r>
            <a:r>
              <a:rPr lang="hr-HR" sz="2200" dirty="0"/>
              <a:t>skrbi</a:t>
            </a:r>
          </a:p>
          <a:p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72067" y="2460029"/>
            <a:ext cx="7408333" cy="4209331"/>
          </a:xfrm>
        </p:spPr>
        <p:txBody>
          <a:bodyPr>
            <a:normAutofit/>
          </a:bodyPr>
          <a:lstStyle/>
          <a:p>
            <a:r>
              <a:rPr lang="hr-HR" sz="2200" dirty="0"/>
              <a:t>Kandidati sa </a:t>
            </a:r>
            <a:r>
              <a:rPr lang="hr-HR" sz="2200" b="1" dirty="0"/>
              <a:t>zdravstvenim teškoćama </a:t>
            </a:r>
            <a:r>
              <a:rPr lang="hr-HR" sz="2200" dirty="0"/>
              <a:t>su kandidati koji su OŠ završili po redovitom nastavnom planu i programu, a zdravstvene teškoće im značajno sužavaju mogući izbor SŠ</a:t>
            </a:r>
          </a:p>
          <a:p>
            <a:pPr marL="274320" lvl="1"/>
            <a:r>
              <a:rPr lang="hr-HR" dirty="0"/>
              <a:t>Dodaje se </a:t>
            </a:r>
            <a:r>
              <a:rPr lang="hr-HR" b="1" dirty="0"/>
              <a:t>1 BOD </a:t>
            </a:r>
            <a:r>
              <a:rPr lang="hr-HR" dirty="0"/>
              <a:t>za one programe obrazovanja za koje posjeduju stručno mišljenje Službe za profesionalno usmjeravanje HZZ-a </a:t>
            </a:r>
          </a:p>
          <a:p>
            <a:r>
              <a:rPr lang="hr-HR" sz="2200" dirty="0"/>
              <a:t>Kandidat obvezno prilaže:</a:t>
            </a:r>
          </a:p>
          <a:p>
            <a:pPr lvl="1"/>
            <a:r>
              <a:rPr lang="hr-HR" dirty="0"/>
              <a:t>Stručno mišljenje </a:t>
            </a:r>
            <a:r>
              <a:rPr lang="hr-HR" b="1" dirty="0"/>
              <a:t>školskog liječnika</a:t>
            </a:r>
          </a:p>
          <a:p>
            <a:pPr lvl="1"/>
            <a:r>
              <a:rPr lang="hr-HR" dirty="0"/>
              <a:t>Stručno mišljenje Službe za profesionalno usmjeravanje </a:t>
            </a:r>
            <a:r>
              <a:rPr lang="hr-HR" b="1" dirty="0"/>
              <a:t>HZZ-a</a:t>
            </a:r>
          </a:p>
          <a:p>
            <a:pPr marL="274320" lvl="1"/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72067" y="2460029"/>
            <a:ext cx="7408333" cy="4065315"/>
          </a:xfrm>
        </p:spPr>
        <p:txBody>
          <a:bodyPr>
            <a:normAutofit lnSpcReduction="10000"/>
          </a:bodyPr>
          <a:lstStyle/>
          <a:p>
            <a:r>
              <a:rPr lang="hr-HR" sz="2200" dirty="0"/>
              <a:t>Kandidati s </a:t>
            </a:r>
            <a:r>
              <a:rPr lang="hr-HR" sz="2200" b="1" dirty="0"/>
              <a:t>teškoćama u razvoju </a:t>
            </a:r>
            <a:r>
              <a:rPr lang="hr-HR" sz="2200" dirty="0"/>
              <a:t>imaju pravo </a:t>
            </a:r>
            <a:r>
              <a:rPr lang="hr-HR" sz="2200" dirty="0" smtClean="0"/>
              <a:t>upisa </a:t>
            </a:r>
            <a:r>
              <a:rPr lang="hr-HR" sz="2200" dirty="0"/>
              <a:t>u jedan od tri programa obrazovanja za koje posjeduju stručno mišljenje službe za profesionalno usmjeravanje Hrvatskoga zavoda za zapošljavanje</a:t>
            </a:r>
            <a:r>
              <a:rPr lang="hr-HR" sz="2200" dirty="0" smtClean="0"/>
              <a:t>!</a:t>
            </a:r>
          </a:p>
          <a:p>
            <a:r>
              <a:rPr lang="hr-HR" sz="2200" dirty="0" smtClean="0"/>
              <a:t>Pravo upisa u nekome programu obrazovanja ostvaruje onoliko kandidata koliko se u tome programu obrazovanja može upisati kandidata s teškoćama u razvoju sukladno </a:t>
            </a:r>
            <a:r>
              <a:rPr lang="hr-HR" sz="2200" dirty="0" err="1" smtClean="0"/>
              <a:t>Drž.ped</a:t>
            </a:r>
            <a:r>
              <a:rPr lang="hr-HR" sz="2200" dirty="0" smtClean="0"/>
              <a:t>. standardu</a:t>
            </a:r>
            <a:endParaRPr lang="hr-HR" sz="2200" dirty="0"/>
          </a:p>
          <a:p>
            <a:r>
              <a:rPr lang="hr-HR" sz="2200" dirty="0"/>
              <a:t>Kandidat obvezno prilaže:</a:t>
            </a:r>
          </a:p>
          <a:p>
            <a:pPr lvl="1"/>
            <a:r>
              <a:rPr lang="hr-HR" dirty="0"/>
              <a:t>Rješenje </a:t>
            </a:r>
            <a:r>
              <a:rPr lang="hr-HR" dirty="0" smtClean="0"/>
              <a:t>Ureda </a:t>
            </a:r>
            <a:r>
              <a:rPr lang="hr-HR" dirty="0"/>
              <a:t>državne uprave</a:t>
            </a:r>
          </a:p>
          <a:p>
            <a:pPr lvl="1"/>
            <a:r>
              <a:rPr lang="hr-HR" dirty="0" smtClean="0"/>
              <a:t>Stručno </a:t>
            </a:r>
            <a:r>
              <a:rPr lang="hr-HR" dirty="0"/>
              <a:t>mišljenje Službe za profesionalno usmjeravanje HZZ-a</a:t>
            </a:r>
          </a:p>
        </p:txBody>
      </p:sp>
    </p:spTree>
    <p:extLst>
      <p:ext uri="{BB962C8B-B14F-4D97-AF65-F5344CB8AC3E}">
        <p14:creationId xmlns:p14="http://schemas.microsoft.com/office/powerpoint/2010/main" val="12171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ZDRAVSTVENE KONTRAINDIKACIJE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 obrazovne programe za koje je određeno utvrđivanje zdravstvene sposobnosti kandidata kao obveza pri upisu u školu uvjet može biti potvrda:</a:t>
            </a:r>
          </a:p>
          <a:p>
            <a:pPr marL="759143" lvl="1" indent="-457200">
              <a:buFont typeface="+mj-lt"/>
              <a:buAutoNum type="arabicPeriod"/>
            </a:pPr>
            <a:r>
              <a:rPr lang="hr-HR" dirty="0" smtClean="0"/>
              <a:t>Školskog liječnika ili</a:t>
            </a:r>
          </a:p>
          <a:p>
            <a:pPr marL="759143" lvl="1" indent="-457200">
              <a:buFont typeface="+mj-lt"/>
              <a:buAutoNum type="arabicPeriod"/>
            </a:pPr>
            <a:r>
              <a:rPr lang="hr-HR" dirty="0" smtClean="0"/>
              <a:t>Liječnička svjedodžba medicine rada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52728"/>
          </a:xfrm>
        </p:spPr>
        <p:txBody>
          <a:bodyPr>
            <a:normAutofit/>
          </a:bodyPr>
          <a:lstStyle/>
          <a:p>
            <a:r>
              <a:rPr lang="hr-HR" sz="3600" dirty="0" smtClean="0"/>
              <a:t>ODGOJNO-OBRAZOVNI SUSTAV U RH</a:t>
            </a:r>
            <a:endParaRPr lang="hr-HR" sz="36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3081"/>
            <a:ext cx="4526710" cy="5476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37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Vezani obrti (JMO)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Nakon utvrđene ljestvice poretka kandidati su dužni pri upisu dostaviti školi:</a:t>
            </a:r>
          </a:p>
          <a:p>
            <a:pPr marL="759143" lvl="1" indent="-457200">
              <a:buFont typeface="+mj-lt"/>
              <a:buAutoNum type="arabicPeriod"/>
            </a:pPr>
            <a:r>
              <a:rPr lang="hr-HR" dirty="0" smtClean="0"/>
              <a:t>liječničku svjedodžbu </a:t>
            </a:r>
            <a:r>
              <a:rPr lang="hr-HR" dirty="0">
                <a:solidFill>
                  <a:srgbClr val="FF0000"/>
                </a:solidFill>
              </a:rPr>
              <a:t>medicine rada </a:t>
            </a:r>
            <a:r>
              <a:rPr lang="hr-HR" dirty="0" smtClean="0"/>
              <a:t>i </a:t>
            </a:r>
          </a:p>
          <a:p>
            <a:pPr marL="759143" lvl="1" indent="-457200">
              <a:buFont typeface="+mj-lt"/>
              <a:buAutoNum type="arabicPeriod"/>
            </a:pPr>
            <a:r>
              <a:rPr lang="hr-HR" dirty="0" smtClean="0"/>
              <a:t>sklopljen </a:t>
            </a:r>
            <a:r>
              <a:rPr lang="hr-HR" dirty="0" smtClean="0">
                <a:solidFill>
                  <a:srgbClr val="FF0000"/>
                </a:solidFill>
              </a:rPr>
              <a:t>Ugovor o naukovanju</a:t>
            </a:r>
            <a:r>
              <a:rPr lang="hr-HR" dirty="0" smtClean="0"/>
              <a:t>! – popis licenciranih obrtnika nalaze se na oglasnim pločama područnih obrtničkih komora i SŠ te stranicama ministarstva nadležnog za obrt putem aplikacije e-Naukovanje na web adresi </a:t>
            </a:r>
            <a:r>
              <a:rPr lang="hr-HR" dirty="0" smtClean="0">
                <a:solidFill>
                  <a:srgbClr val="FF0000"/>
                </a:solidFill>
              </a:rPr>
              <a:t>www.minpo.hr</a:t>
            </a:r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LJETNI UPISNI ROK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7702"/>
          <a:stretch/>
        </p:blipFill>
        <p:spPr>
          <a:xfrm>
            <a:off x="1259631" y="1916832"/>
            <a:ext cx="644047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11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2637907" y="1752600"/>
            <a:ext cx="3868186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88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3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0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 smtClean="0"/>
              <a:t>PROVJERITE SVE PODATKE DJETETA TE ZAKLJUČNE OCJENE! </a:t>
            </a:r>
          </a:p>
          <a:p>
            <a:pPr algn="ctr"/>
            <a:endParaRPr lang="hr-HR" dirty="0"/>
          </a:p>
          <a:p>
            <a:pPr algn="ctr"/>
            <a:endParaRPr lang="hr-HR" dirty="0" smtClean="0"/>
          </a:p>
          <a:p>
            <a:pPr algn="ctr"/>
            <a:r>
              <a:rPr lang="hr-HR" dirty="0" smtClean="0"/>
              <a:t>Ako naiđete na nepravilnosti, prijavite razrednici!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45752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370099" y="2967335"/>
            <a:ext cx="2403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HVALA!</a:t>
            </a:r>
            <a:endParaRPr lang="hr-H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86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SREDNJIH ŠKOLA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Dijelimo ih na :</a:t>
            </a:r>
          </a:p>
          <a:p>
            <a:pPr lvl="2"/>
            <a:r>
              <a:rPr lang="hr-HR" dirty="0" smtClean="0"/>
              <a:t>GIMNAZIJE </a:t>
            </a:r>
          </a:p>
          <a:p>
            <a:pPr lvl="2"/>
            <a:r>
              <a:rPr lang="hr-HR" dirty="0" smtClean="0"/>
              <a:t>STRUKOVNE ŠKOLE </a:t>
            </a:r>
          </a:p>
          <a:p>
            <a:pPr lvl="4"/>
            <a:r>
              <a:rPr lang="hr-HR" dirty="0" smtClean="0"/>
              <a:t>TEHNIČKE – 4g.</a:t>
            </a:r>
          </a:p>
          <a:p>
            <a:pPr lvl="4"/>
            <a:r>
              <a:rPr lang="hr-HR" dirty="0" smtClean="0"/>
              <a:t>INDUSTRIJSKE – 3g.</a:t>
            </a:r>
          </a:p>
          <a:p>
            <a:pPr lvl="4"/>
            <a:r>
              <a:rPr lang="hr-HR" dirty="0" smtClean="0"/>
              <a:t>OBRTNIČKE -3g.</a:t>
            </a:r>
          </a:p>
          <a:p>
            <a:pPr lvl="2"/>
            <a:r>
              <a:rPr lang="hr-HR" dirty="0" smtClean="0"/>
              <a:t>UMJETNIČKE ŠKOLE</a:t>
            </a:r>
          </a:p>
          <a:p>
            <a:pPr lvl="4"/>
            <a:r>
              <a:rPr lang="hr-HR" dirty="0" smtClean="0"/>
              <a:t>LIKOVNE</a:t>
            </a:r>
          </a:p>
          <a:p>
            <a:pPr lvl="4"/>
            <a:r>
              <a:rPr lang="hr-HR" dirty="0" smtClean="0"/>
              <a:t>GLAZBENE</a:t>
            </a:r>
          </a:p>
          <a:p>
            <a:pPr lvl="4"/>
            <a:r>
              <a:rPr lang="hr-HR" dirty="0" smtClean="0"/>
              <a:t>PLESNE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160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SE UPISATI?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72067" y="2675467"/>
            <a:ext cx="7876397" cy="3450696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Upisi se vrše elektroničkim oblikom preko web stranice</a:t>
            </a:r>
          </a:p>
          <a:p>
            <a:pPr marL="0" indent="0" algn="ctr">
              <a:buNone/>
            </a:pPr>
            <a:r>
              <a:rPr lang="hr-HR" sz="3200" b="1" dirty="0" smtClean="0">
                <a:hlinkClick r:id="rId2"/>
              </a:rPr>
              <a:t>www.upisi.hr</a:t>
            </a:r>
            <a:endParaRPr lang="hr-HR" sz="3200" b="1" dirty="0" smtClean="0"/>
          </a:p>
          <a:p>
            <a:endParaRPr lang="hr-HR" b="1" dirty="0" smtClean="0"/>
          </a:p>
          <a:p>
            <a:r>
              <a:rPr lang="hr-HR" b="1" dirty="0" smtClean="0"/>
              <a:t>Obvezno čuvati: </a:t>
            </a:r>
          </a:p>
          <a:p>
            <a:pPr marL="759143" lvl="1" indent="-457200">
              <a:buFont typeface="+mj-lt"/>
              <a:buAutoNum type="arabicPeriod"/>
            </a:pPr>
            <a:r>
              <a:rPr lang="hr-HR" b="1" dirty="0" smtClean="0"/>
              <a:t>KORISNIČKU OZNAKU</a:t>
            </a:r>
            <a:r>
              <a:rPr lang="hr-HR" dirty="0" smtClean="0"/>
              <a:t> </a:t>
            </a:r>
            <a:r>
              <a:rPr lang="hr-HR" sz="1900" dirty="0" smtClean="0"/>
              <a:t>– </a:t>
            </a:r>
            <a:r>
              <a:rPr lang="hr-HR" sz="1800" dirty="0" smtClean="0"/>
              <a:t>dobijemo od administratora imenika škole</a:t>
            </a:r>
            <a:endParaRPr lang="hr-HR" sz="1800" b="1" dirty="0" smtClean="0"/>
          </a:p>
          <a:p>
            <a:pPr marL="759143" lvl="1" indent="-457200">
              <a:buClr>
                <a:srgbClr val="31B6FD"/>
              </a:buClr>
              <a:buFont typeface="+mj-lt"/>
              <a:buAutoNum type="arabicPeriod"/>
            </a:pPr>
            <a:r>
              <a:rPr lang="hr-HR" b="1" dirty="0" smtClean="0"/>
              <a:t>LOZINKU </a:t>
            </a:r>
            <a:r>
              <a:rPr lang="hr-HR" sz="1900" dirty="0" smtClean="0">
                <a:solidFill>
                  <a:srgbClr val="073E87"/>
                </a:solidFill>
              </a:rPr>
              <a:t>– </a:t>
            </a:r>
            <a:r>
              <a:rPr lang="hr-HR" sz="1800" dirty="0">
                <a:solidFill>
                  <a:srgbClr val="073E87"/>
                </a:solidFill>
              </a:rPr>
              <a:t>dobijemo od administratora imenika </a:t>
            </a:r>
            <a:r>
              <a:rPr lang="hr-HR" sz="1800" dirty="0" smtClean="0">
                <a:solidFill>
                  <a:srgbClr val="073E87"/>
                </a:solidFill>
              </a:rPr>
              <a:t>škole</a:t>
            </a:r>
            <a:endParaRPr lang="hr-HR" b="1" dirty="0" smtClean="0"/>
          </a:p>
          <a:p>
            <a:pPr marL="759143" lvl="1" indent="-457200">
              <a:buClr>
                <a:srgbClr val="31B6FD"/>
              </a:buClr>
              <a:buFont typeface="+mj-lt"/>
              <a:buAutoNum type="arabicPeriod"/>
            </a:pPr>
            <a:r>
              <a:rPr lang="hr-HR" b="1" dirty="0" smtClean="0"/>
              <a:t>PIN </a:t>
            </a:r>
            <a:r>
              <a:rPr lang="hr-HR" sz="1900" dirty="0">
                <a:solidFill>
                  <a:srgbClr val="073E87"/>
                </a:solidFill>
              </a:rPr>
              <a:t>– </a:t>
            </a:r>
            <a:r>
              <a:rPr lang="hr-HR" sz="1800" dirty="0">
                <a:solidFill>
                  <a:srgbClr val="073E87"/>
                </a:solidFill>
              </a:rPr>
              <a:t>dobijemo </a:t>
            </a:r>
            <a:r>
              <a:rPr lang="hr-HR" sz="1800" dirty="0" smtClean="0">
                <a:solidFill>
                  <a:srgbClr val="073E87"/>
                </a:solidFill>
              </a:rPr>
              <a:t>na mobitel kada se prvi put registriramo na stranici www.upisi.hr</a:t>
            </a:r>
            <a:endParaRPr lang="hr-HR" sz="1800" b="1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6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b="1" dirty="0"/>
              <a:t>Možemo se prijaviti za upis u najviše </a:t>
            </a:r>
            <a:br>
              <a:rPr lang="hr-HR" sz="3200" b="1" dirty="0"/>
            </a:br>
            <a:r>
              <a:rPr lang="hr-HR" sz="3200" b="1" dirty="0">
                <a:solidFill>
                  <a:srgbClr val="FF0000"/>
                </a:solidFill>
              </a:rPr>
              <a:t>6</a:t>
            </a:r>
            <a:r>
              <a:rPr lang="hr-HR" sz="3200" b="1" dirty="0"/>
              <a:t> obrazovnih programa!</a:t>
            </a:r>
          </a:p>
          <a:p>
            <a:pPr algn="ctr"/>
            <a:endParaRPr lang="hr-HR" sz="3200" b="1" dirty="0"/>
          </a:p>
          <a:p>
            <a:pPr algn="ctr"/>
            <a:r>
              <a:rPr lang="hr-HR" sz="3200" b="1" dirty="0"/>
              <a:t>Škole biramo po prioritetu!</a:t>
            </a:r>
          </a:p>
        </p:txBody>
      </p:sp>
    </p:spTree>
    <p:extLst>
      <p:ext uri="{BB962C8B-B14F-4D97-AF65-F5344CB8AC3E}">
        <p14:creationId xmlns:p14="http://schemas.microsoft.com/office/powerpoint/2010/main" val="154862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ZAJEDNIČKI ELEMENTI VREDNOVANJA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Za strukovne škole u trajanju manjem od 3 g. </a:t>
            </a:r>
          </a:p>
          <a:p>
            <a:r>
              <a:rPr lang="hr-HR" dirty="0" smtClean="0"/>
              <a:t>Prosjeci SVIH zaključnih ocjena svih nastavnih predmeta na 2 decimale od 5.-8. razreda</a:t>
            </a:r>
          </a:p>
          <a:p>
            <a:r>
              <a:rPr lang="hr-HR" dirty="0" smtClean="0"/>
              <a:t>Max 20 bodova</a:t>
            </a:r>
          </a:p>
        </p:txBody>
      </p:sp>
    </p:spTree>
    <p:extLst>
      <p:ext uri="{BB962C8B-B14F-4D97-AF65-F5344CB8AC3E}">
        <p14:creationId xmlns:p14="http://schemas.microsoft.com/office/powerpoint/2010/main" val="27980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Za strukovne škole i vezane obrte u trajanju najmanje 3 g.</a:t>
            </a:r>
          </a:p>
          <a:p>
            <a:r>
              <a:rPr lang="hr-HR" dirty="0" smtClean="0"/>
              <a:t>Prosjeci SVIH zaključnih ocjena svih nastavnih predmeta na 2 decimale od 5.-8. razreda</a:t>
            </a:r>
          </a:p>
          <a:p>
            <a:r>
              <a:rPr lang="hr-HR" dirty="0" smtClean="0"/>
              <a:t>Zaključne ocjene iz HJ,M,EJ na kraju 7. i 8.raz. </a:t>
            </a:r>
          </a:p>
          <a:p>
            <a:r>
              <a:rPr lang="hr-HR" dirty="0" smtClean="0"/>
              <a:t>Max. 50 bodova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Za gimnazije, strukovne škole u trajanju najmanje 4 g.</a:t>
            </a:r>
          </a:p>
          <a:p>
            <a:r>
              <a:rPr lang="hr-HR" dirty="0" smtClean="0"/>
              <a:t>Prosjeci SVIH zaključnih ocjena svih nastavnih predmeta na 2 decimale od 5.-8. razreda</a:t>
            </a:r>
          </a:p>
          <a:p>
            <a:r>
              <a:rPr lang="hr-HR" dirty="0" smtClean="0"/>
              <a:t>Zaključne ocjene iz HJ,M,EJ na kraju 7. i 8.raz. Te triju predmeta važnih za nastavak obrazovanja u pojedinim SŠ od kojih su dva propisana </a:t>
            </a:r>
            <a:r>
              <a:rPr lang="hr-HR" dirty="0" smtClean="0">
                <a:hlinkClick r:id="rId2" action="ppaction://hlinkfile"/>
              </a:rPr>
              <a:t>“Popisom predmeta posebno važnih za upis”</a:t>
            </a:r>
            <a:r>
              <a:rPr lang="hr-HR" dirty="0" smtClean="0"/>
              <a:t>, a jedan samostalno određuje SŠ</a:t>
            </a:r>
          </a:p>
          <a:p>
            <a:r>
              <a:rPr lang="hr-HR" dirty="0" smtClean="0"/>
              <a:t>Max. 80 bodova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MINIMALNI BODOVNI PRAG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5400" b="1" dirty="0" smtClean="0">
                <a:solidFill>
                  <a:srgbClr val="FF0000"/>
                </a:solidFill>
              </a:rPr>
              <a:t>NEMA GA!</a:t>
            </a:r>
            <a:endParaRPr lang="hr-HR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7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ekarska">
  <a:themeElements>
    <a:clrScheme name="Apotekars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ekars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ekars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0</TotalTime>
  <Words>762</Words>
  <Application>Microsoft Office PowerPoint</Application>
  <PresentationFormat>Prikaz na zaslonu (4:3)</PresentationFormat>
  <Paragraphs>113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28" baseType="lpstr">
      <vt:lpstr>Apotekarska</vt:lpstr>
      <vt:lpstr>UPIS U SREDNJU ŠKOLU</vt:lpstr>
      <vt:lpstr>ODGOJNO-OBRAZOVNI SUSTAV U RH</vt:lpstr>
      <vt:lpstr>VRSTE SREDNJIH ŠKOLA</vt:lpstr>
      <vt:lpstr>KAKO SE UPISATI?</vt:lpstr>
      <vt:lpstr>PowerPointova prezentacija</vt:lpstr>
      <vt:lpstr>ZAJEDNIČKI ELEMENTI VREDNOVANJA</vt:lpstr>
      <vt:lpstr>PowerPointova prezentacija</vt:lpstr>
      <vt:lpstr>PowerPointova prezentacija</vt:lpstr>
      <vt:lpstr>MINIMALNI BODOVNI PRAG</vt:lpstr>
      <vt:lpstr>DODATNI ELEMENTI VREDNOVANJA</vt:lpstr>
      <vt:lpstr>NATJECANJA IZ ZNANJA</vt:lpstr>
      <vt:lpstr>DRŽAVNA/MEĐUNARODNA NATJECANJA</vt:lpstr>
      <vt:lpstr>SPORTSKA NATJECANJA</vt:lpstr>
      <vt:lpstr>POSEBNI ELEMENTI VREDNOVANJA</vt:lpstr>
      <vt:lpstr>PowerPointova prezentacija</vt:lpstr>
      <vt:lpstr>PowerPointova prezentacija</vt:lpstr>
      <vt:lpstr>PowerPointova prezentacija</vt:lpstr>
      <vt:lpstr>PowerPointova prezentacija</vt:lpstr>
      <vt:lpstr>ZDRAVSTVENE KONTRAINDIKACIJE</vt:lpstr>
      <vt:lpstr>Vezani obrti (JMO)</vt:lpstr>
      <vt:lpstr>LJETNI UPISNI ROK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 U SREDNJU ŠKOLU</dc:title>
  <dc:creator>Dijana</dc:creator>
  <cp:lastModifiedBy>Dijana</cp:lastModifiedBy>
  <cp:revision>1</cp:revision>
  <dcterms:created xsi:type="dcterms:W3CDTF">2017-06-12T09:20:42Z</dcterms:created>
  <dcterms:modified xsi:type="dcterms:W3CDTF">2017-06-12T09:21:14Z</dcterms:modified>
</cp:coreProperties>
</file>