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6884-A18A-4A00-A0FA-8DE89109A674}" type="datetimeFigureOut">
              <a:rPr lang="sr-Latn-CS" smtClean="0"/>
              <a:pPr/>
              <a:t>29.4.2014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67A3-2EA8-4931-A35D-931E38D27A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Mjesečeva staza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Aleksandar </a:t>
            </a:r>
            <a:r>
              <a:rPr lang="hr-HR" dirty="0" err="1" smtClean="0"/>
              <a:t>Buinac</a:t>
            </a:r>
            <a:endParaRPr lang="hr-HR" dirty="0" smtClean="0"/>
          </a:p>
          <a:p>
            <a:r>
              <a:rPr lang="hr-HR" dirty="0" smtClean="0"/>
              <a:t>OŠ </a:t>
            </a:r>
            <a:r>
              <a:rPr lang="hr-HR" dirty="0" err="1" smtClean="0"/>
              <a:t>Viktorovac</a:t>
            </a:r>
            <a:r>
              <a:rPr lang="hr-HR" dirty="0" smtClean="0"/>
              <a:t>, Sisak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Mjerenje kutnih udaljenosti pomoću astronomskih grablji</a:t>
            </a:r>
            <a:endParaRPr lang="hr-HR" sz="3600" dirty="0"/>
          </a:p>
        </p:txBody>
      </p:sp>
      <p:pic>
        <p:nvPicPr>
          <p:cNvPr id="4" name="Slika 1" descr="Image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49" y="1600200"/>
            <a:ext cx="50751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Obrazac za praćenje</a:t>
            </a:r>
            <a:endParaRPr lang="hr-HR" sz="3600" dirty="0"/>
          </a:p>
        </p:txBody>
      </p:sp>
      <p:pic>
        <p:nvPicPr>
          <p:cNvPr id="4" name="Slika 7" descr="img180.jpg"/>
          <p:cNvPicPr>
            <a:picLocks noGrp="1"/>
          </p:cNvPicPr>
          <p:nvPr>
            <p:ph idx="1"/>
          </p:nvPr>
        </p:nvPicPr>
        <p:blipFill>
          <a:blip r:embed="rId2" cstate="print"/>
          <a:srcRect t="12386"/>
          <a:stretch>
            <a:fillRect/>
          </a:stretch>
        </p:blipFill>
        <p:spPr>
          <a:xfrm rot="10800000">
            <a:off x="2643174" y="1500173"/>
            <a:ext cx="4071966" cy="492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Položaj Mjeseca na karti neba</a:t>
            </a:r>
            <a:endParaRPr lang="hr-HR" sz="3600" dirty="0"/>
          </a:p>
        </p:txBody>
      </p:sp>
      <p:pic>
        <p:nvPicPr>
          <p:cNvPr id="4" name="Slika 1" descr="img168.jpg"/>
          <p:cNvPicPr>
            <a:picLocks noGrp="1"/>
          </p:cNvPicPr>
          <p:nvPr>
            <p:ph idx="1"/>
          </p:nvPr>
        </p:nvPicPr>
        <p:blipFill>
          <a:blip r:embed="rId2" cstate="print"/>
          <a:srcRect l="1552" t="49428" r="33058" b="9725"/>
          <a:stretch>
            <a:fillRect/>
          </a:stretch>
        </p:blipFill>
        <p:spPr>
          <a:xfrm rot="10800000">
            <a:off x="1714479" y="2000240"/>
            <a:ext cx="592935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57290" y="1071546"/>
          <a:ext cx="7072363" cy="5017343"/>
        </p:xfrm>
        <a:graphic>
          <a:graphicData uri="http://schemas.openxmlformats.org/drawingml/2006/table">
            <a:tbl>
              <a:tblPr/>
              <a:tblGrid>
                <a:gridCol w="706247"/>
                <a:gridCol w="706247"/>
                <a:gridCol w="707008"/>
                <a:gridCol w="707008"/>
                <a:gridCol w="710813"/>
                <a:gridCol w="707008"/>
                <a:gridCol w="707008"/>
                <a:gridCol w="707008"/>
                <a:gridCol w="707008"/>
                <a:gridCol w="707008"/>
              </a:tblGrid>
              <a:tr h="1184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latin typeface="Calibri"/>
                          <a:ea typeface="Calibri"/>
                          <a:cs typeface="Times New Roman"/>
                        </a:rPr>
                        <a:t>Nadnevak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Mjesec i 1. Odabrana zvijezda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Kutna udaljenost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Polumjer kružnice Mjeseca i 1. Odabrane zvijezde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Mjesec i 2. Odabrana zvijezda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Kutna udaljenost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Polumjer kružnice Mjeseca i 2. Odabrane zvijezde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Mjesec i 3. Odabrana zvijezda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Kutna udaljenost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Polumjer kružnice Mjeseca i 3. Odabrane zvijezde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16.10.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Markab (α Pegaza)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  γRiba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γ Pegaza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19.10. 2013.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Algenib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β Ovna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β Andromede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22.10.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Plejade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Hasselah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Belatrix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25.10 2013.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Β Taurus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Betelgeuse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Procion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28.10. 2013.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Regulus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β Raka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31. 10. 2013.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Regulus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Denebola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γGavrana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8.11. 2013.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Altair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βJarca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11.11. 2013.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Γ Ribe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Ι Pegaza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14.11. 2013.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Algenib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latin typeface="Calibri"/>
                          <a:ea typeface="Calibri"/>
                          <a:cs typeface="Times New Roman"/>
                        </a:rPr>
                        <a:t>α Kita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 err="1">
                          <a:latin typeface="Calibri"/>
                          <a:ea typeface="Calibri"/>
                          <a:cs typeface="Times New Roman"/>
                        </a:rPr>
                        <a:t>Markab</a:t>
                      </a:r>
                      <a:r>
                        <a:rPr lang="hr-HR" sz="105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42860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Kutne udaljenosti Mjeseca i triju zvijezda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hr-HR" sz="2800" dirty="0" smtClean="0"/>
              <a:t>16. 10. 2013.</a:t>
            </a:r>
            <a:endParaRPr lang="hr-HR" sz="2800" dirty="0"/>
          </a:p>
        </p:txBody>
      </p:sp>
      <p:pic>
        <p:nvPicPr>
          <p:cNvPr id="4" name="Rezervirano mjesto sadržaja 3" descr="img181.jpg"/>
          <p:cNvPicPr>
            <a:picLocks noGrp="1"/>
          </p:cNvPicPr>
          <p:nvPr>
            <p:ph idx="1"/>
          </p:nvPr>
        </p:nvPicPr>
        <p:blipFill>
          <a:blip r:embed="rId2" cstate="print"/>
          <a:srcRect t="9971"/>
          <a:stretch>
            <a:fillRect/>
          </a:stretch>
        </p:blipFill>
        <p:spPr>
          <a:xfrm rot="10800000">
            <a:off x="2214546" y="928667"/>
            <a:ext cx="4071966" cy="592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19. 10. 2013.</a:t>
            </a:r>
            <a:endParaRPr lang="hr-HR" sz="3200" dirty="0"/>
          </a:p>
        </p:txBody>
      </p:sp>
      <p:pic>
        <p:nvPicPr>
          <p:cNvPr id="4" name="Slika 6" descr="img18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357422" y="1071562"/>
            <a:ext cx="4005395" cy="535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22. 10. 2013. </a:t>
            </a:r>
            <a:endParaRPr lang="hr-HR" sz="3200" dirty="0"/>
          </a:p>
        </p:txBody>
      </p:sp>
      <p:pic>
        <p:nvPicPr>
          <p:cNvPr id="4" name="Slika 8" descr="img18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143108" y="1000107"/>
            <a:ext cx="4572032" cy="542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25. 10. 2013.</a:t>
            </a:r>
            <a:endParaRPr lang="hr-HR" sz="3200" dirty="0"/>
          </a:p>
        </p:txBody>
      </p:sp>
      <p:pic>
        <p:nvPicPr>
          <p:cNvPr id="4" name="Slika 9" descr="img184.jpg"/>
          <p:cNvPicPr>
            <a:picLocks noGrp="1"/>
          </p:cNvPicPr>
          <p:nvPr>
            <p:ph idx="1"/>
          </p:nvPr>
        </p:nvPicPr>
        <p:blipFill>
          <a:blip r:embed="rId2" cstate="print"/>
          <a:srcRect l="3041" t="7516"/>
          <a:stretch>
            <a:fillRect/>
          </a:stretch>
        </p:blipFill>
        <p:spPr>
          <a:xfrm rot="10800000">
            <a:off x="2571736" y="1071543"/>
            <a:ext cx="3857652" cy="5357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28. 10. 2013.</a:t>
            </a:r>
            <a:endParaRPr lang="hr-HR" sz="3200" dirty="0"/>
          </a:p>
        </p:txBody>
      </p:sp>
      <p:pic>
        <p:nvPicPr>
          <p:cNvPr id="4" name="Slika 10" descr="img18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00298" y="928669"/>
            <a:ext cx="3881348" cy="519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hr-HR" sz="3200" dirty="0" smtClean="0"/>
              <a:t>31. 10. 2013.</a:t>
            </a:r>
            <a:endParaRPr lang="hr-HR" sz="3200" dirty="0"/>
          </a:p>
        </p:txBody>
      </p:sp>
      <p:pic>
        <p:nvPicPr>
          <p:cNvPr id="4" name="Slika 11" descr="img18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643172" y="1142982"/>
            <a:ext cx="4500595" cy="571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Opći astronomski podaci o Mjesecu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Udaljenost u apogeju – 406 700 km</a:t>
            </a:r>
          </a:p>
          <a:p>
            <a:r>
              <a:rPr lang="hr-HR" dirty="0" smtClean="0"/>
              <a:t>Udaljenost u </a:t>
            </a:r>
            <a:r>
              <a:rPr lang="hr-HR" dirty="0" err="1" smtClean="0"/>
              <a:t>perigeju</a:t>
            </a:r>
            <a:r>
              <a:rPr lang="hr-HR" dirty="0" smtClean="0"/>
              <a:t> – 356 400 km</a:t>
            </a:r>
          </a:p>
          <a:p>
            <a:r>
              <a:rPr lang="hr-HR" dirty="0" smtClean="0"/>
              <a:t>Izduženost (</a:t>
            </a:r>
            <a:r>
              <a:rPr lang="hr-HR" dirty="0" err="1" smtClean="0"/>
              <a:t>ekscentricitet</a:t>
            </a:r>
            <a:r>
              <a:rPr lang="hr-HR" dirty="0" smtClean="0"/>
              <a:t>) staze – 0,0549</a:t>
            </a:r>
          </a:p>
          <a:p>
            <a:r>
              <a:rPr lang="hr-HR" dirty="0" smtClean="0"/>
              <a:t>Nagib staze prema ekliptici – 5°</a:t>
            </a:r>
            <a:r>
              <a:rPr lang="hr-HR" dirty="0"/>
              <a:t> </a:t>
            </a:r>
            <a:r>
              <a:rPr lang="hr-HR" dirty="0" smtClean="0"/>
              <a:t>9´</a:t>
            </a:r>
            <a:endParaRPr lang="hr-HR" dirty="0"/>
          </a:p>
          <a:p>
            <a:r>
              <a:rPr lang="hr-HR" dirty="0" smtClean="0"/>
              <a:t>Nagib osi rotacije prema stazi – 1°32´</a:t>
            </a:r>
          </a:p>
          <a:p>
            <a:r>
              <a:rPr lang="hr-HR" dirty="0" smtClean="0"/>
              <a:t>Period rotacije – 27,32 d</a:t>
            </a:r>
          </a:p>
          <a:p>
            <a:r>
              <a:rPr lang="hr-HR" dirty="0" err="1" smtClean="0"/>
              <a:t>Siderički</a:t>
            </a:r>
            <a:r>
              <a:rPr lang="hr-HR" dirty="0" smtClean="0"/>
              <a:t> period – 27,32d</a:t>
            </a:r>
          </a:p>
          <a:p>
            <a:r>
              <a:rPr lang="hr-HR" dirty="0" err="1" smtClean="0"/>
              <a:t>Sinodički</a:t>
            </a:r>
            <a:r>
              <a:rPr lang="hr-HR" dirty="0" smtClean="0"/>
              <a:t> period – 29,53d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hr-HR" sz="3200" dirty="0" smtClean="0"/>
              <a:t>8. 11. 2013.</a:t>
            </a:r>
            <a:endParaRPr lang="hr-HR" sz="3200" dirty="0"/>
          </a:p>
        </p:txBody>
      </p:sp>
      <p:pic>
        <p:nvPicPr>
          <p:cNvPr id="4" name="Slika 18" descr="img18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357422" y="928669"/>
            <a:ext cx="4357717" cy="55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hr-HR" sz="3200" dirty="0" smtClean="0"/>
              <a:t>11. 11. 2013.</a:t>
            </a:r>
            <a:endParaRPr lang="hr-HR" sz="3200" dirty="0"/>
          </a:p>
        </p:txBody>
      </p:sp>
      <p:pic>
        <p:nvPicPr>
          <p:cNvPr id="4" name="Slika 19" descr="img188.jpg"/>
          <p:cNvPicPr>
            <a:picLocks noGrp="1"/>
          </p:cNvPicPr>
          <p:nvPr>
            <p:ph idx="1"/>
          </p:nvPr>
        </p:nvPicPr>
        <p:blipFill>
          <a:blip r:embed="rId2" cstate="print"/>
          <a:srcRect t="3327"/>
          <a:stretch>
            <a:fillRect/>
          </a:stretch>
        </p:blipFill>
        <p:spPr>
          <a:xfrm rot="10800000">
            <a:off x="2285984" y="1071546"/>
            <a:ext cx="3979352" cy="521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14. 11. 2013.</a:t>
            </a:r>
            <a:endParaRPr lang="hr-HR" sz="3200" dirty="0"/>
          </a:p>
        </p:txBody>
      </p:sp>
      <p:pic>
        <p:nvPicPr>
          <p:cNvPr id="4" name="Slika 20" descr="img18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00298" y="1000106"/>
            <a:ext cx="4357718" cy="535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87.jpg"/>
          <p:cNvPicPr>
            <a:picLocks noChangeAspect="1"/>
          </p:cNvPicPr>
          <p:nvPr/>
        </p:nvPicPr>
        <p:blipFill>
          <a:blip r:embed="rId2" cstate="print"/>
          <a:srcRect l="8417" t="5814" r="7019" b="37945"/>
          <a:stretch>
            <a:fillRect/>
          </a:stretch>
        </p:blipFill>
        <p:spPr>
          <a:xfrm>
            <a:off x="0" y="1484784"/>
            <a:ext cx="3588833" cy="1785950"/>
          </a:xfrm>
          <a:prstGeom prst="rect">
            <a:avLst/>
          </a:prstGeom>
        </p:spPr>
      </p:pic>
      <p:pic>
        <p:nvPicPr>
          <p:cNvPr id="3" name="Picture 2" descr="Picture 1088.jpg"/>
          <p:cNvPicPr>
            <a:picLocks noChangeAspect="1"/>
          </p:cNvPicPr>
          <p:nvPr/>
        </p:nvPicPr>
        <p:blipFill>
          <a:blip r:embed="rId3" cstate="print"/>
          <a:srcRect t="14607" b="31503"/>
          <a:stretch>
            <a:fillRect/>
          </a:stretch>
        </p:blipFill>
        <p:spPr>
          <a:xfrm>
            <a:off x="3571868" y="1500174"/>
            <a:ext cx="4429156" cy="1785950"/>
          </a:xfrm>
          <a:prstGeom prst="rect">
            <a:avLst/>
          </a:prstGeom>
        </p:spPr>
      </p:pic>
      <p:pic>
        <p:nvPicPr>
          <p:cNvPr id="4" name="Picture 3" descr="Picture 1089.jpg"/>
          <p:cNvPicPr>
            <a:picLocks noChangeAspect="1"/>
          </p:cNvPicPr>
          <p:nvPr/>
        </p:nvPicPr>
        <p:blipFill>
          <a:blip r:embed="rId4" cstate="print"/>
          <a:srcRect l="79661" t="8252" r="1695" b="14780"/>
          <a:stretch>
            <a:fillRect/>
          </a:stretch>
        </p:blipFill>
        <p:spPr>
          <a:xfrm>
            <a:off x="8001024" y="1500174"/>
            <a:ext cx="785818" cy="17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4371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Mjesečeva staza na ekliptici – Mjesec prolazi kroz 13 zviježđa zodijaka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4348" y="357166"/>
          <a:ext cx="7215240" cy="4556760"/>
        </p:xfrm>
        <a:graphic>
          <a:graphicData uri="http://schemas.openxmlformats.org/drawingml/2006/table">
            <a:tbl>
              <a:tblPr/>
              <a:tblGrid>
                <a:gridCol w="2405080"/>
                <a:gridCol w="2405080"/>
                <a:gridCol w="2405080"/>
              </a:tblGrid>
              <a:tr h="1362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Nadnevak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R.A.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Položaj Mjeseca na nebeskom meridijanu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00 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D.E.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Položaj Mjeseca na nebeskoj paraleli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00 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16. 10. 2013.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23 h   0 m  22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1°  51,1´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19. 10. 2013.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 h 34 m  37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+  11°    1,5´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22. 10. 2013.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4 h 09 m  47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+  18°  38,4´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25. 10. 2013.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6 h 42 m  28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+  18°  22,8´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28. 10. 2013.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9 h 06 m  59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+  11°    4,4´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31. 10. 2013.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11h 29 m  26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0°   44,4´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08.11. 2013.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19h  06 m 31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-17°     37,2´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11. 11. 2013.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21h 55 m 38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7°   21,8´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14. 11. 2013.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latin typeface="Calibri"/>
                          <a:ea typeface="Calibri"/>
                          <a:cs typeface="Times New Roman"/>
                        </a:rPr>
                        <a:t>00h 29 m   2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+ 5°     54,3´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507207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R.A</a:t>
            </a:r>
            <a:r>
              <a:rPr lang="hr-HR" dirty="0" smtClean="0"/>
              <a:t>. 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right</a:t>
            </a:r>
            <a:r>
              <a:rPr lang="hr-HR" dirty="0" smtClean="0"/>
              <a:t> </a:t>
            </a:r>
            <a:r>
              <a:rPr lang="hr-HR" dirty="0" err="1" smtClean="0"/>
              <a:t>ascension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hr-HR" dirty="0" err="1" smtClean="0"/>
              <a:t>rektascenzija</a:t>
            </a:r>
            <a:r>
              <a:rPr lang="hr-HR" dirty="0" smtClean="0"/>
              <a:t> </a:t>
            </a:r>
          </a:p>
          <a:p>
            <a:r>
              <a:rPr lang="hr-HR" dirty="0" smtClean="0"/>
              <a:t>“nebeski meridijani”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643538" y="500063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D.E</a:t>
            </a:r>
            <a:r>
              <a:rPr lang="hr-HR" dirty="0" smtClean="0"/>
              <a:t>. 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declination</a:t>
            </a:r>
            <a:r>
              <a:rPr lang="hr-HR" dirty="0" smtClean="0"/>
              <a:t> , deklinacija ili kutna udaljenost nebeskog tijela od nebeskog ekvatora</a:t>
            </a:r>
          </a:p>
          <a:p>
            <a:r>
              <a:rPr lang="hr-HR" dirty="0" smtClean="0"/>
              <a:t>“nebeske paralele”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2910" y="1428736"/>
          <a:ext cx="7715304" cy="5047488"/>
        </p:xfrm>
        <a:graphic>
          <a:graphicData uri="http://schemas.openxmlformats.org/drawingml/2006/table">
            <a:tbl>
              <a:tblPr/>
              <a:tblGrid>
                <a:gridCol w="2571768"/>
                <a:gridCol w="2571768"/>
                <a:gridCol w="2571768"/>
              </a:tblGrid>
              <a:tr h="1926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Datum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Udaljenost između položaja Mjeseca na karti neba određenog pomoću astronomskih grablji i položaj prema astronomskom programu u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Odstupanje u stupnjevima 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16. 10. 2013.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20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1,33°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19. 10. 2013.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10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0,66°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22.10.2013.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25.10.2013.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10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0,66°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28.10.2013.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17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1,13°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31.10.2013.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5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0,33°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8.11.2013.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11.11.2013.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14.11.2013.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latin typeface="Calibri"/>
                          <a:ea typeface="Calibri"/>
                          <a:cs typeface="Times New Roman"/>
                        </a:rPr>
                        <a:t>10 :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0,66°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70" y="57148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Odstupanja  u položaju Mjeseca</a:t>
            </a:r>
            <a:endParaRPr lang="hr-H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Zaključak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1. Mjesec </a:t>
            </a:r>
            <a:r>
              <a:rPr lang="hr-HR" dirty="0"/>
              <a:t>se uvijek giba uz ekliptiku </a:t>
            </a:r>
            <a:endParaRPr lang="hr-HR" dirty="0" smtClean="0"/>
          </a:p>
          <a:p>
            <a:pPr marL="514350" indent="-514350">
              <a:buAutoNum type="arabicPeriod" startAt="2"/>
            </a:pPr>
            <a:r>
              <a:rPr lang="hr-HR" dirty="0"/>
              <a:t>P</a:t>
            </a:r>
            <a:r>
              <a:rPr lang="hr-HR" dirty="0" smtClean="0"/>
              <a:t>rividno </a:t>
            </a:r>
            <a:r>
              <a:rPr lang="hr-HR" dirty="0"/>
              <a:t>tijekom jednog kalendarskog mjeseca prođe kroz sva zviježđa </a:t>
            </a:r>
            <a:r>
              <a:rPr lang="hr-HR" dirty="0" smtClean="0"/>
              <a:t>zodijaka</a:t>
            </a:r>
          </a:p>
          <a:p>
            <a:pPr marL="514350" indent="-514350">
              <a:buAutoNum type="arabicPeriod" startAt="2"/>
            </a:pPr>
            <a:r>
              <a:rPr lang="hr-HR" dirty="0" smtClean="0"/>
              <a:t>U </a:t>
            </a:r>
            <a:r>
              <a:rPr lang="hr-HR" dirty="0"/>
              <a:t>svakom se zviježđu nalazi otprilike </a:t>
            </a:r>
            <a:r>
              <a:rPr lang="hr-HR" dirty="0" smtClean="0"/>
              <a:t>3dana</a:t>
            </a:r>
          </a:p>
          <a:p>
            <a:pPr marL="514350" indent="-514350">
              <a:buAutoNum type="arabicPeriod" startAt="2"/>
            </a:pPr>
            <a:r>
              <a:rPr lang="hr-HR" dirty="0" smtClean="0"/>
              <a:t>Njegov </a:t>
            </a:r>
            <a:r>
              <a:rPr lang="hr-HR" dirty="0"/>
              <a:t>put je blago valovit u odnosu na </a:t>
            </a:r>
            <a:r>
              <a:rPr lang="hr-HR" dirty="0" smtClean="0"/>
              <a:t>ekliptiku</a:t>
            </a:r>
          </a:p>
          <a:p>
            <a:pPr marL="514350" indent="-514350">
              <a:buAutoNum type="arabicPeriod" startAt="2"/>
            </a:pPr>
            <a:r>
              <a:rPr lang="hr-HR" dirty="0"/>
              <a:t> </a:t>
            </a:r>
            <a:r>
              <a:rPr lang="hr-HR" smtClean="0"/>
              <a:t>Dnevno </a:t>
            </a:r>
            <a:r>
              <a:rPr lang="hr-HR" smtClean="0"/>
              <a:t> </a:t>
            </a:r>
            <a:r>
              <a:rPr lang="hr-HR" dirty="0" smtClean="0"/>
              <a:t>se pomakne za oko  13°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Mjesec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4329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dirty="0" smtClean="0"/>
              <a:t>Mjesečeva rotacija je izjednačena s revolucijom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571744"/>
            <a:ext cx="4041775" cy="298291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Mjesec se okrene oko svoje osi u istom smjeru i u isto vrijeme u koje se okrene oko Zemlje</a:t>
            </a:r>
            <a:endParaRPr lang="hr-HR" dirty="0"/>
          </a:p>
        </p:txBody>
      </p:sp>
      <p:pic>
        <p:nvPicPr>
          <p:cNvPr id="7" name="Slika 3" descr="C:\Documents and Settings\ZoTa\Desktop\1_8-500x389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8886"/>
            <a:ext cx="4040188" cy="31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r-HR" dirty="0" smtClean="0"/>
              <a:t>Uvijek vidimo istu stranu Mjeseca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Veza </a:t>
            </a:r>
            <a:r>
              <a:rPr lang="hr-HR" sz="3600" dirty="0" err="1" smtClean="0"/>
              <a:t>sideričkog</a:t>
            </a:r>
            <a:r>
              <a:rPr lang="hr-HR" sz="3600" dirty="0" smtClean="0"/>
              <a:t> i </a:t>
            </a:r>
            <a:r>
              <a:rPr lang="hr-HR" sz="3600" dirty="0" err="1" smtClean="0"/>
              <a:t>sinodičkog</a:t>
            </a:r>
            <a:r>
              <a:rPr lang="hr-HR" sz="3600" dirty="0" smtClean="0"/>
              <a:t> perioda</a:t>
            </a:r>
            <a:endParaRPr lang="hr-HR" sz="3600" dirty="0"/>
          </a:p>
        </p:txBody>
      </p:sp>
      <p:sp>
        <p:nvSpPr>
          <p:cNvPr id="4" name="Oval 3"/>
          <p:cNvSpPr/>
          <p:nvPr/>
        </p:nvSpPr>
        <p:spPr>
          <a:xfrm>
            <a:off x="2143108" y="4000504"/>
            <a:ext cx="700086" cy="70008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6500826" y="4214818"/>
            <a:ext cx="700086" cy="70008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286248" y="1142984"/>
            <a:ext cx="1000132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3500430" y="2643182"/>
            <a:ext cx="414334" cy="4143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643834" y="2643182"/>
            <a:ext cx="414334" cy="4143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5500694" y="2714620"/>
            <a:ext cx="414334" cy="4143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c 13"/>
          <p:cNvSpPr/>
          <p:nvPr/>
        </p:nvSpPr>
        <p:spPr>
          <a:xfrm rot="2402403">
            <a:off x="742773" y="2519966"/>
            <a:ext cx="3857652" cy="3714776"/>
          </a:xfrm>
          <a:prstGeom prst="arc">
            <a:avLst>
              <a:gd name="adj1" fmla="val 16200000"/>
              <a:gd name="adj2" fmla="val 154597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Arc 14"/>
          <p:cNvSpPr/>
          <p:nvPr/>
        </p:nvSpPr>
        <p:spPr>
          <a:xfrm rot="19905171">
            <a:off x="4851972" y="2575032"/>
            <a:ext cx="3857652" cy="3714776"/>
          </a:xfrm>
          <a:prstGeom prst="arc">
            <a:avLst>
              <a:gd name="adj1" fmla="val 16200000"/>
              <a:gd name="adj2" fmla="val 15394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rc 15"/>
          <p:cNvSpPr/>
          <p:nvPr/>
        </p:nvSpPr>
        <p:spPr>
          <a:xfrm rot="10800000">
            <a:off x="2357422" y="3000372"/>
            <a:ext cx="4429156" cy="3071834"/>
          </a:xfrm>
          <a:prstGeom prst="arc">
            <a:avLst>
              <a:gd name="adj1" fmla="val 11291905"/>
              <a:gd name="adj2" fmla="val 214702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285984" y="2214554"/>
            <a:ext cx="2286016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750595" y="2464587"/>
            <a:ext cx="250033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500827" y="3214685"/>
            <a:ext cx="1714512" cy="100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59293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Putanja Zemlje</a:t>
            </a:r>
            <a:endParaRPr lang="hr-HR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528638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Putanja Mjeseca</a:t>
            </a:r>
            <a:endParaRPr lang="hr-HR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15272" y="550070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Putanja Mjeseca</a:t>
            </a:r>
            <a:endParaRPr lang="hr-HR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72264" y="34290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27°</a:t>
            </a:r>
            <a:endParaRPr lang="hr-HR" dirty="0"/>
          </a:p>
        </p:txBody>
      </p:sp>
      <p:sp>
        <p:nvSpPr>
          <p:cNvPr id="24" name="Right Arrow 23"/>
          <p:cNvSpPr/>
          <p:nvPr/>
        </p:nvSpPr>
        <p:spPr>
          <a:xfrm rot="11559291">
            <a:off x="2723406" y="2424244"/>
            <a:ext cx="571504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ight Arrow 25"/>
          <p:cNvSpPr/>
          <p:nvPr/>
        </p:nvSpPr>
        <p:spPr>
          <a:xfrm rot="14329939">
            <a:off x="8067163" y="3281849"/>
            <a:ext cx="571504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xtBox 27"/>
          <p:cNvSpPr txBox="1"/>
          <p:nvPr/>
        </p:nvSpPr>
        <p:spPr>
          <a:xfrm>
            <a:off x="7643834" y="1857364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Siderički</a:t>
            </a:r>
            <a:r>
              <a:rPr lang="hr-HR" sz="1400" dirty="0" smtClean="0"/>
              <a:t> mjesec</a:t>
            </a:r>
          </a:p>
          <a:p>
            <a:r>
              <a:rPr lang="hr-HR" sz="1400" dirty="0" smtClean="0"/>
              <a:t>27d7h43min 11s</a:t>
            </a:r>
            <a:endParaRPr lang="hr-HR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43570" y="16430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Sinodički</a:t>
            </a:r>
            <a:r>
              <a:rPr lang="hr-HR" dirty="0" smtClean="0"/>
              <a:t> mjesec 29d 12h44min 3s</a:t>
            </a:r>
            <a:endParaRPr lang="hr-HR" dirty="0"/>
          </a:p>
        </p:txBody>
      </p:sp>
      <p:sp>
        <p:nvSpPr>
          <p:cNvPr id="30" name="Right Arrow 29"/>
          <p:cNvSpPr/>
          <p:nvPr/>
        </p:nvSpPr>
        <p:spPr>
          <a:xfrm rot="7247904">
            <a:off x="4922550" y="3425280"/>
            <a:ext cx="571504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ight Arrow 30"/>
          <p:cNvSpPr/>
          <p:nvPr/>
        </p:nvSpPr>
        <p:spPr>
          <a:xfrm rot="14482944">
            <a:off x="4057195" y="3499746"/>
            <a:ext cx="571504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Nagib Mjesečeve staze u odnosu na ekliptiku</a:t>
            </a:r>
            <a:endParaRPr lang="hr-HR" sz="3600" dirty="0"/>
          </a:p>
        </p:txBody>
      </p:sp>
      <p:pic>
        <p:nvPicPr>
          <p:cNvPr id="1026" name="Picture 2" descr="C:\Documents and Settings\ZoTa\Desktop\normal_1217283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711"/>
          <a:stretch>
            <a:fillRect/>
          </a:stretch>
        </p:blipFill>
        <p:spPr bwMode="auto">
          <a:xfrm>
            <a:off x="457200" y="2357430"/>
            <a:ext cx="822960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Mjesečeva staza u odnosu na ekliptiku</a:t>
            </a:r>
            <a:endParaRPr lang="hr-HR" dirty="0"/>
          </a:p>
        </p:txBody>
      </p:sp>
      <p:pic>
        <p:nvPicPr>
          <p:cNvPr id="4" name="Slika 8" descr="C:\Documents and Settings\ZoTa\Desktop\1_1-500x18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75009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Mjesec u </a:t>
            </a:r>
            <a:r>
              <a:rPr lang="hr-HR" dirty="0" err="1" smtClean="0"/>
              <a:t>perigeju</a:t>
            </a:r>
            <a:r>
              <a:rPr lang="hr-HR" dirty="0" smtClean="0"/>
              <a:t> i apogeju</a:t>
            </a:r>
            <a:endParaRPr lang="hr-HR" dirty="0"/>
          </a:p>
        </p:txBody>
      </p:sp>
      <p:pic>
        <p:nvPicPr>
          <p:cNvPr id="4" name="Slika 4" descr="C:\Documents and Settings\ZoTa\Desktop\1_12-500x26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000924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00958" y="27146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Perigej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7146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Apogej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Libracija</a:t>
            </a:r>
            <a:r>
              <a:rPr lang="hr-HR" sz="3600" dirty="0" smtClean="0"/>
              <a:t> Mjeseca</a:t>
            </a:r>
            <a:endParaRPr lang="hr-HR" sz="3600" dirty="0"/>
          </a:p>
        </p:txBody>
      </p:sp>
      <p:pic>
        <p:nvPicPr>
          <p:cNvPr id="4" name="Slika 6" descr="C:\Documents and Settings\ZoTa\Desktop\1_13-500x139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5857916" cy="19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dirty="0"/>
              <a:t>C</a:t>
            </a:r>
            <a:r>
              <a:rPr lang="hr-HR" dirty="0" smtClean="0"/>
              <a:t>ilj istraživačkog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 smtClean="0"/>
              <a:t>Pratiti </a:t>
            </a:r>
            <a:r>
              <a:rPr lang="hr-HR" dirty="0"/>
              <a:t>Mjesečevo gibanje među zvijezdama</a:t>
            </a:r>
          </a:p>
          <a:p>
            <a:pPr lvl="0"/>
            <a:r>
              <a:rPr lang="hr-HR" dirty="0"/>
              <a:t>Mjeriti kutne udaljenosti između Mjeseca i dvije ili tri najsjajnije zvijezde</a:t>
            </a:r>
          </a:p>
          <a:p>
            <a:pPr lvl="0"/>
            <a:r>
              <a:rPr lang="hr-HR" dirty="0"/>
              <a:t>Ucrtati položaj Mjeseca na karti neba</a:t>
            </a:r>
          </a:p>
          <a:p>
            <a:pPr lvl="0"/>
            <a:r>
              <a:rPr lang="hr-HR" dirty="0"/>
              <a:t>Usporediti položaje dobivene promatranjem i položaje Mjeseca prema službenom astronomskom godišnjaku</a:t>
            </a:r>
          </a:p>
          <a:p>
            <a:pPr lvl="0"/>
            <a:r>
              <a:rPr lang="hr-HR" dirty="0"/>
              <a:t>Utvrditi pravilnosti kretanja</a:t>
            </a:r>
          </a:p>
          <a:p>
            <a:pPr lvl="0"/>
            <a:r>
              <a:rPr lang="hr-HR" dirty="0"/>
              <a:t>Izvesti zaključak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786</Words>
  <Application>Microsoft Office PowerPoint</Application>
  <PresentationFormat>Prikaz na zaslonu (4:3)</PresentationFormat>
  <Paragraphs>234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Office Theme</vt:lpstr>
      <vt:lpstr>Mjesečeva staza</vt:lpstr>
      <vt:lpstr>Opći astronomski podaci o Mjesecu</vt:lpstr>
      <vt:lpstr>Mjesec </vt:lpstr>
      <vt:lpstr>Veza sideričkog i sinodičkog perioda</vt:lpstr>
      <vt:lpstr>Nagib Mjesečeve staze u odnosu na ekliptiku</vt:lpstr>
      <vt:lpstr>Mjesečeva staza u odnosu na ekliptiku</vt:lpstr>
      <vt:lpstr>Mjesec u perigeju i apogeju</vt:lpstr>
      <vt:lpstr>Libracija Mjeseca</vt:lpstr>
      <vt:lpstr> Cilj istraživačkog rada</vt:lpstr>
      <vt:lpstr>Mjerenje kutnih udaljenosti pomoću astronomskih grablji</vt:lpstr>
      <vt:lpstr>Obrazac za praćenje</vt:lpstr>
      <vt:lpstr>Položaj Mjeseca na karti neba</vt:lpstr>
      <vt:lpstr>Slajd 13</vt:lpstr>
      <vt:lpstr>16. 10. 2013.</vt:lpstr>
      <vt:lpstr>19. 10. 2013.</vt:lpstr>
      <vt:lpstr>22. 10. 2013. </vt:lpstr>
      <vt:lpstr>25. 10. 2013.</vt:lpstr>
      <vt:lpstr>28. 10. 2013.</vt:lpstr>
      <vt:lpstr>31. 10. 2013.</vt:lpstr>
      <vt:lpstr>8. 11. 2013.</vt:lpstr>
      <vt:lpstr>11. 11. 2013.</vt:lpstr>
      <vt:lpstr>14. 11. 2013.</vt:lpstr>
      <vt:lpstr>Slajd 23</vt:lpstr>
      <vt:lpstr>Slajd 24</vt:lpstr>
      <vt:lpstr>Slajd 25</vt:lpstr>
      <vt:lpstr>Zaključak </vt:lpstr>
    </vt:vector>
  </TitlesOfParts>
  <Company>OS Viktorovac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Mjesečeva staza</dc:title>
  <dc:creator>ZT</dc:creator>
  <cp:lastModifiedBy>Dijana</cp:lastModifiedBy>
  <cp:revision>15</cp:revision>
  <dcterms:created xsi:type="dcterms:W3CDTF">2014-04-15T12:53:57Z</dcterms:created>
  <dcterms:modified xsi:type="dcterms:W3CDTF">2014-04-29T07:47:55Z</dcterms:modified>
</cp:coreProperties>
</file>